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6"/>
  </p:handout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D2973-7A98-44E4-8488-CC6CDEAC8F84}" type="datetimeFigureOut">
              <a:rPr lang="nl-NL" smtClean="0"/>
              <a:t>13-9-2018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5A8D6-0C98-46F5-B9EC-E9C08C6C45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846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16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7952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13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68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642675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374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04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8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2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092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Klik op het pictogram als u een afbeelding wilt toevoegen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050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1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14288" y="6211888"/>
            <a:ext cx="1208722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hthoek 12"/>
          <p:cNvSpPr/>
          <p:nvPr/>
        </p:nvSpPr>
        <p:spPr>
          <a:xfrm>
            <a:off x="2586038" y="6211888"/>
            <a:ext cx="9605962" cy="646112"/>
          </a:xfrm>
          <a:prstGeom prst="rect">
            <a:avLst/>
          </a:prstGeom>
          <a:solidFill>
            <a:srgbClr val="C8D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8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9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8C51CD5-7E81-42D6-B847-227155BE7844}" type="slidenum">
              <a:rPr lang="nl-NL" smtClean="0"/>
              <a:t>‹nr.›</a:t>
            </a:fld>
            <a:endParaRPr lang="nl-NL"/>
          </a:p>
        </p:txBody>
      </p:sp>
      <p:pic>
        <p:nvPicPr>
          <p:cNvPr id="1031" name="Afbeelding 6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38238" y="6211888"/>
            <a:ext cx="48260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Afbeelding 10"/>
          <p:cNvPicPr>
            <a:picLocks noChangeAspect="1"/>
          </p:cNvPicPr>
          <p:nvPr/>
        </p:nvPicPr>
        <p:blipFill>
          <a:blip r:embed="rId13"/>
          <a:srcRect l="15472" t="-378519" r="-15472" b="378519"/>
          <a:stretch>
            <a:fillRect/>
          </a:stretch>
        </p:blipFill>
        <p:spPr bwMode="auto">
          <a:xfrm>
            <a:off x="1433513" y="3028950"/>
            <a:ext cx="93249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Afbeelding 17"/>
          <p:cNvPicPr>
            <a:picLocks noChangeAspect="1"/>
          </p:cNvPicPr>
          <p:nvPr/>
        </p:nvPicPr>
        <p:blipFill>
          <a:blip r:embed="rId15"/>
          <a:srcRect t="27655" r="23270" b="25470"/>
          <a:stretch>
            <a:fillRect/>
          </a:stretch>
        </p:blipFill>
        <p:spPr bwMode="auto">
          <a:xfrm>
            <a:off x="28575" y="6205538"/>
            <a:ext cx="1085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" descr="Afbeeldingsresultaat voor pebble stad en mens">
            <a:extLst>
              <a:ext uri="{FF2B5EF4-FFF2-40B4-BE49-F238E27FC236}">
                <a16:creationId xmlns:a16="http://schemas.microsoft.com/office/drawing/2014/main" id="{2777A2BD-7E54-4C3E-A067-36AEA2C614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0" b="100000" l="0" r="100000">
                        <a14:foregroundMark x1="24402" y1="24651" x2="12919" y2="60930"/>
                        <a14:foregroundMark x1="17225" y1="63721" x2="17225" y2="63721"/>
                        <a14:foregroundMark x1="17225" y1="70698" x2="81818" y2="59070"/>
                        <a14:foregroundMark x1="81340" y1="56279" x2="87081" y2="23721"/>
                        <a14:foregroundMark x1="86124" y1="22326" x2="24402" y2="25116"/>
                        <a14:foregroundMark x1="30144" y1="34419" x2="72727" y2="40000"/>
                        <a14:foregroundMark x1="85646" y1="24651" x2="34450" y2="56279"/>
                        <a14:foregroundMark x1="60287" y1="38605" x2="60287" y2="38605"/>
                        <a14:foregroundMark x1="60287" y1="38605" x2="51675" y2="60930"/>
                        <a14:foregroundMark x1="51196" y1="55349" x2="70335" y2="53488"/>
                        <a14:foregroundMark x1="61244" y1="53953" x2="45455" y2="55349"/>
                        <a14:foregroundMark x1="51196" y1="56279" x2="60287" y2="52558"/>
                        <a14:foregroundMark x1="60287" y1="52558" x2="63158" y2="52558"/>
                        <a14:foregroundMark x1="63158" y1="52558" x2="68900" y2="56279"/>
                        <a14:foregroundMark x1="71770" y1="56279" x2="71770" y2="56279"/>
                        <a14:foregroundMark x1="68900" y1="58140" x2="68900" y2="58140"/>
                        <a14:foregroundMark x1="67464" y1="59070" x2="67464" y2="59070"/>
                        <a14:foregroundMark x1="80383" y1="40000" x2="80383" y2="40000"/>
                        <a14:foregroundMark x1="75598" y1="37674" x2="75598" y2="37674"/>
                        <a14:foregroundMark x1="75598" y1="34884" x2="75598" y2="34884"/>
                        <a14:foregroundMark x1="77033" y1="34884" x2="77033" y2="34884"/>
                        <a14:foregroundMark x1="58852" y1="40000" x2="58852" y2="40000"/>
                        <a14:foregroundMark x1="54067" y1="40000" x2="21531" y2="37674"/>
                        <a14:foregroundMark x1="27273" y1="31628" x2="25837" y2="44651"/>
                        <a14:foregroundMark x1="25837" y1="33023" x2="38756" y2="46977"/>
                        <a14:foregroundMark x1="39713" y1="41860" x2="39713" y2="41860"/>
                        <a14:foregroundMark x1="39713" y1="41395" x2="37321" y2="44186"/>
                        <a14:foregroundMark x1="36842" y1="50698" x2="36842" y2="50698"/>
                        <a14:foregroundMark x1="36842" y1="53953" x2="36842" y2="53953"/>
                        <a14:foregroundMark x1="31579" y1="60465" x2="31579" y2="60465"/>
                        <a14:foregroundMark x1="33971" y1="60465" x2="35407" y2="56744"/>
                        <a14:foregroundMark x1="39713" y1="55349" x2="42584" y2="54884"/>
                        <a14:foregroundMark x1="44498" y1="54884" x2="44498" y2="54884"/>
                        <a14:foregroundMark x1="44498" y1="54884" x2="44498" y2="54884"/>
                        <a14:foregroundMark x1="44498" y1="56279" x2="46890" y2="56279"/>
                        <a14:foregroundMark x1="52632" y1="55349" x2="55981" y2="53953"/>
                        <a14:foregroundMark x1="55981" y1="53953" x2="55981" y2="53953"/>
                        <a14:foregroundMark x1="59809" y1="52558" x2="60287" y2="49767"/>
                        <a14:foregroundMark x1="61244" y1="48372" x2="61244" y2="48372"/>
                        <a14:foregroundMark x1="51196" y1="40000" x2="51196" y2="40000"/>
                        <a14:foregroundMark x1="47368" y1="40465" x2="47368" y2="40465"/>
                        <a14:foregroundMark x1="44498" y1="40465" x2="44498" y2="40465"/>
                        <a14:foregroundMark x1="40191" y1="37674" x2="38278" y2="34884"/>
                        <a14:foregroundMark x1="35885" y1="34884" x2="35885" y2="34884"/>
                        <a14:foregroundMark x1="35885" y1="34884" x2="35885" y2="34884"/>
                        <a14:foregroundMark x1="35885" y1="35814" x2="35885" y2="35814"/>
                        <a14:foregroundMark x1="35407" y1="34419" x2="35407" y2="34419"/>
                        <a14:foregroundMark x1="35407" y1="33488" x2="35407" y2="33488"/>
                        <a14:foregroundMark x1="34450" y1="57674" x2="34450" y2="57674"/>
                        <a14:foregroundMark x1="33971" y1="57674" x2="48325" y2="52093"/>
                        <a14:foregroundMark x1="54545" y1="48372" x2="54545" y2="48372"/>
                        <a14:foregroundMark x1="57416" y1="45581" x2="59809" y2="41395"/>
                        <a14:foregroundMark x1="64115" y1="38605" x2="64115" y2="38605"/>
                        <a14:foregroundMark x1="67464" y1="37674" x2="67464" y2="37674"/>
                        <a14:foregroundMark x1="68900" y1="35814" x2="71770" y2="34419"/>
                        <a14:foregroundMark x1="75598" y1="34419" x2="75598" y2="34419"/>
                        <a14:foregroundMark x1="77033" y1="33488" x2="77033" y2="33488"/>
                        <a14:foregroundMark x1="75598" y1="38605" x2="75598" y2="38605"/>
                        <a14:foregroundMark x1="74641" y1="41860" x2="74641" y2="44186"/>
                        <a14:foregroundMark x1="71770" y1="45581" x2="71292" y2="47442"/>
                        <a14:foregroundMark x1="70335" y1="47442" x2="70335" y2="47442"/>
                        <a14:foregroundMark x1="64115" y1="52093" x2="61722" y2="52093"/>
                        <a14:foregroundMark x1="58852" y1="53953" x2="58373" y2="59070"/>
                        <a14:foregroundMark x1="57416" y1="60465" x2="57416" y2="60465"/>
                        <a14:foregroundMark x1="56938" y1="60465" x2="52632" y2="60930"/>
                        <a14:foregroundMark x1="52632" y1="60930" x2="52632" y2="60930"/>
                        <a14:foregroundMark x1="51196" y1="59535" x2="46890" y2="61860"/>
                        <a14:foregroundMark x1="45455" y1="61860" x2="45455" y2="61860"/>
                        <a14:foregroundMark x1="40191" y1="57674" x2="40191" y2="57674"/>
                        <a14:foregroundMark x1="30144" y1="45581" x2="28230" y2="44651"/>
                        <a14:foregroundMark x1="25837" y1="42791" x2="25837" y2="42791"/>
                        <a14:foregroundMark x1="25837" y1="40465" x2="25837" y2="4046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818" y="6176963"/>
            <a:ext cx="569439" cy="585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6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adlet.com/" TargetMode="Externa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524000" y="379413"/>
            <a:ext cx="9144000" cy="1144587"/>
          </a:xfrm>
        </p:spPr>
        <p:txBody>
          <a:bodyPr anchor="t"/>
          <a:lstStyle/>
          <a:p>
            <a:r>
              <a:rPr lang="nl-NL" sz="4400" b="1" dirty="0" smtClean="0"/>
              <a:t>Probleemstelling</a:t>
            </a:r>
            <a:endParaRPr lang="nl-NL" sz="4400" b="1" dirty="0"/>
          </a:p>
        </p:txBody>
      </p:sp>
      <p:pic>
        <p:nvPicPr>
          <p:cNvPr id="4" name="Picture 2" descr="Afbeeldingsresultaat voor Het marktonderzoeksproces">
            <a:extLst>
              <a:ext uri="{FF2B5EF4-FFF2-40B4-BE49-F238E27FC236}">
                <a16:creationId xmlns:a16="http://schemas.microsoft.com/office/drawing/2014/main" id="{BA181C52-69C4-42A6-B64C-8C758C9338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3" r="5479" b="13956"/>
          <a:stretch/>
        </p:blipFill>
        <p:spPr bwMode="auto">
          <a:xfrm>
            <a:off x="2757276" y="1255059"/>
            <a:ext cx="6677447" cy="4781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erelateerde afbeeld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351" y="18349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871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524000" y="379413"/>
            <a:ext cx="9144000" cy="1144587"/>
          </a:xfrm>
        </p:spPr>
        <p:txBody>
          <a:bodyPr anchor="t"/>
          <a:lstStyle/>
          <a:p>
            <a:r>
              <a:rPr lang="nl-NL" sz="4400" b="1" dirty="0" smtClean="0"/>
              <a:t>Probleemstelling</a:t>
            </a:r>
            <a:endParaRPr lang="nl-NL" sz="4400" b="1" dirty="0"/>
          </a:p>
        </p:txBody>
      </p:sp>
      <p:pic>
        <p:nvPicPr>
          <p:cNvPr id="1028" name="Picture 4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351" y="18349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2017058" y="1712259"/>
            <a:ext cx="74317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Probleemstelling formuleren</a:t>
            </a:r>
          </a:p>
          <a:p>
            <a:endParaRPr lang="nl-NL" b="1" dirty="0"/>
          </a:p>
          <a:p>
            <a:r>
              <a:rPr lang="nl-NL" dirty="0" smtClean="0">
                <a:solidFill>
                  <a:srgbClr val="FF0000"/>
                </a:solidFill>
              </a:rPr>
              <a:t>Ik onderzoek </a:t>
            </a:r>
            <a:r>
              <a:rPr lang="nl-NL" dirty="0" smtClean="0"/>
              <a:t>… </a:t>
            </a:r>
            <a:r>
              <a:rPr lang="nl-NL" i="1" dirty="0" smtClean="0"/>
              <a:t>onderwerp</a:t>
            </a:r>
          </a:p>
          <a:p>
            <a:r>
              <a:rPr lang="nl-NL" dirty="0">
                <a:solidFill>
                  <a:srgbClr val="00B0F0"/>
                </a:solidFill>
              </a:rPr>
              <a:t>o</a:t>
            </a:r>
            <a:r>
              <a:rPr lang="nl-NL" dirty="0" smtClean="0">
                <a:solidFill>
                  <a:srgbClr val="00B0F0"/>
                </a:solidFill>
              </a:rPr>
              <a:t>mdat ik wil weten </a:t>
            </a:r>
            <a:r>
              <a:rPr lang="nl-NL" dirty="0" smtClean="0"/>
              <a:t>… </a:t>
            </a:r>
            <a:r>
              <a:rPr lang="nl-NL" i="1" dirty="0" smtClean="0"/>
              <a:t>vraagstelling (relevant, haalbaar en duidelijk)</a:t>
            </a:r>
          </a:p>
          <a:p>
            <a:r>
              <a:rPr lang="nl-NL" dirty="0">
                <a:solidFill>
                  <a:srgbClr val="00B050"/>
                </a:solidFill>
              </a:rPr>
              <a:t>t</a:t>
            </a:r>
            <a:r>
              <a:rPr lang="nl-NL" dirty="0" smtClean="0">
                <a:solidFill>
                  <a:srgbClr val="00B050"/>
                </a:solidFill>
              </a:rPr>
              <a:t>eneinde</a:t>
            </a:r>
            <a:r>
              <a:rPr lang="nl-NL" dirty="0" smtClean="0"/>
              <a:t> … </a:t>
            </a:r>
            <a:r>
              <a:rPr lang="nl-NL" i="1" dirty="0" smtClean="0"/>
              <a:t>doelstelling</a:t>
            </a:r>
            <a:endParaRPr lang="nl-NL" i="1" dirty="0"/>
          </a:p>
        </p:txBody>
      </p:sp>
      <p:sp>
        <p:nvSpPr>
          <p:cNvPr id="6" name="Tekstvak 5"/>
          <p:cNvSpPr txBox="1"/>
          <p:nvPr/>
        </p:nvSpPr>
        <p:spPr>
          <a:xfrm>
            <a:off x="2017059" y="3189587"/>
            <a:ext cx="61766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 smtClean="0"/>
          </a:p>
          <a:p>
            <a:r>
              <a:rPr lang="nl-NL" b="1" dirty="0" smtClean="0"/>
              <a:t>Probleemstelling:</a:t>
            </a:r>
          </a:p>
          <a:p>
            <a:endParaRPr lang="nl-NL" b="1" dirty="0" smtClean="0"/>
          </a:p>
          <a:p>
            <a:r>
              <a:rPr lang="nl-NL" dirty="0" smtClean="0">
                <a:solidFill>
                  <a:srgbClr val="FF0000"/>
                </a:solidFill>
              </a:rPr>
              <a:t>Ik onderzoek een aantal veelgeprezen reclamecampagnes, </a:t>
            </a:r>
            <a:r>
              <a:rPr lang="nl-NL" dirty="0" smtClean="0">
                <a:solidFill>
                  <a:srgbClr val="00B0F0"/>
                </a:solidFill>
              </a:rPr>
              <a:t>omdat ik wil weten naar welke factoren deze campagne zo geslaagd maken, </a:t>
            </a:r>
            <a:r>
              <a:rPr lang="nl-NL" dirty="0" smtClean="0">
                <a:solidFill>
                  <a:srgbClr val="00B050"/>
                </a:solidFill>
              </a:rPr>
              <a:t>teneinde een handleiding te kunnen opstellen voor de opzet van reclamecampagnes.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82913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524000" y="379413"/>
            <a:ext cx="9144000" cy="1144587"/>
          </a:xfrm>
        </p:spPr>
        <p:txBody>
          <a:bodyPr anchor="t"/>
          <a:lstStyle/>
          <a:p>
            <a:r>
              <a:rPr lang="nl-NL" sz="4400" b="1" dirty="0" smtClean="0"/>
              <a:t>Probleemstelling</a:t>
            </a:r>
            <a:endParaRPr lang="nl-NL" sz="4400" b="1" dirty="0"/>
          </a:p>
        </p:txBody>
      </p:sp>
      <p:pic>
        <p:nvPicPr>
          <p:cNvPr id="1028" name="Picture 4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351" y="18349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8230" y="2008095"/>
            <a:ext cx="7190286" cy="3866869"/>
          </a:xfrm>
          <a:prstGeom prst="rect">
            <a:avLst/>
          </a:prstGeom>
        </p:spPr>
      </p:pic>
      <p:pic>
        <p:nvPicPr>
          <p:cNvPr id="2050" name="Picture 2" descr="Gerelateerde afbeeld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99" y="1900516"/>
            <a:ext cx="2194131" cy="1687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224099" y="3511222"/>
            <a:ext cx="2194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hlinkClick r:id="rId5"/>
              </a:rPr>
              <a:t>www.padlet.com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2209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524000" y="379413"/>
            <a:ext cx="9144000" cy="1144587"/>
          </a:xfrm>
        </p:spPr>
        <p:txBody>
          <a:bodyPr anchor="t"/>
          <a:lstStyle/>
          <a:p>
            <a:r>
              <a:rPr lang="nl-NL" sz="4400" b="1" dirty="0" smtClean="0"/>
              <a:t>Opdracht</a:t>
            </a:r>
            <a:endParaRPr lang="nl-NL" sz="4400" b="1" dirty="0"/>
          </a:p>
        </p:txBody>
      </p:sp>
      <p:pic>
        <p:nvPicPr>
          <p:cNvPr id="1028" name="Picture 4" descr="Gerelateerde afbeeld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351" y="18349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kstvak 7"/>
          <p:cNvSpPr txBox="1"/>
          <p:nvPr/>
        </p:nvSpPr>
        <p:spPr>
          <a:xfrm>
            <a:off x="2017059" y="1712259"/>
            <a:ext cx="728830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/>
              <a:t>Formuleer jullie probleemstelling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1" dirty="0" smtClean="0"/>
              <a:t>Een andere groep beoordeeld de kwaliteit van de probleemstelling o.b.v.: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 smtClean="0"/>
              <a:t>Sluit het onderwerp aan bij de wensen van de opdrachtgever?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 smtClean="0"/>
              <a:t>Is de vraagstelling relevant, haalbaar en duidelijk?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dirty="0" smtClean="0"/>
              <a:t>Geeft de doelstelling sturing aan de vraagstelling?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nl-NL" b="1" dirty="0" smtClean="0"/>
          </a:p>
          <a:p>
            <a:endParaRPr lang="nl-NL" b="1" dirty="0" smtClean="0"/>
          </a:p>
        </p:txBody>
      </p:sp>
    </p:spTree>
    <p:extLst>
      <p:ext uri="{BB962C8B-B14F-4D97-AF65-F5344CB8AC3E}">
        <p14:creationId xmlns:p14="http://schemas.microsoft.com/office/powerpoint/2010/main" val="281804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a1">
  <a:themeElements>
    <a:clrScheme name="Aangepast 1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BDEA1A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848D2DA3-4BAC-4590-9F3A-C04EAD61AF1C}" vid="{84936BD3-994A-46F0-BAD8-245BDD45B96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7" ma:contentTypeDescription="Een nieuw document maken." ma:contentTypeScope="" ma:versionID="dc0382093e4731084f9132cd2c0202c1">
  <xsd:schema xmlns:xsd="http://www.w3.org/2001/XMLSchema" xmlns:xs="http://www.w3.org/2001/XMLSchema" xmlns:p="http://schemas.microsoft.com/office/2006/metadata/properties" xmlns:ns2="34354c1b-6b8c-435b-ad50-990538c19557" targetNamespace="http://schemas.microsoft.com/office/2006/metadata/properties" ma:root="true" ma:fieldsID="9c0ce9d74be8d2c58fba1757fc7b9c60" ns2:_="">
    <xsd:import namespace="34354c1b-6b8c-435b-ad50-990538c19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411642-F4CC-4915-8E31-B135581D134C}"/>
</file>

<file path=customXml/itemProps2.xml><?xml version="1.0" encoding="utf-8"?>
<ds:datastoreItem xmlns:ds="http://schemas.openxmlformats.org/officeDocument/2006/customXml" ds:itemID="{FED72BDF-7083-454B-B2D6-1F6CB842D2B8}"/>
</file>

<file path=customXml/itemProps3.xml><?xml version="1.0" encoding="utf-8"?>
<ds:datastoreItem xmlns:ds="http://schemas.openxmlformats.org/officeDocument/2006/customXml" ds:itemID="{EDDD82C1-A945-44D4-A405-5B63EEB18E34}"/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5127</TotalTime>
  <Words>103</Words>
  <Application>Microsoft Office PowerPoint</Application>
  <PresentationFormat>Breedbeeld</PresentationFormat>
  <Paragraphs>20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Thema1</vt:lpstr>
      <vt:lpstr>Probleemstelling</vt:lpstr>
      <vt:lpstr>Probleemstelling</vt:lpstr>
      <vt:lpstr>Probleemstelling</vt:lpstr>
      <vt:lpstr>Opdracht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Thomas Noordeloos</cp:lastModifiedBy>
  <cp:revision>42</cp:revision>
  <dcterms:created xsi:type="dcterms:W3CDTF">2017-09-05T13:31:36Z</dcterms:created>
  <dcterms:modified xsi:type="dcterms:W3CDTF">2018-09-13T13:46:14Z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